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0"/>
  </p:notesMasterIdLst>
  <p:sldIdLst>
    <p:sldId id="256" r:id="rId2"/>
    <p:sldId id="257" r:id="rId3"/>
    <p:sldId id="260" r:id="rId4"/>
    <p:sldId id="279" r:id="rId5"/>
    <p:sldId id="258" r:id="rId6"/>
    <p:sldId id="259" r:id="rId7"/>
    <p:sldId id="261" r:id="rId8"/>
    <p:sldId id="287" r:id="rId9"/>
    <p:sldId id="280" r:id="rId10"/>
    <p:sldId id="264" r:id="rId11"/>
    <p:sldId id="263" r:id="rId12"/>
    <p:sldId id="283" r:id="rId13"/>
    <p:sldId id="282" r:id="rId14"/>
    <p:sldId id="285" r:id="rId15"/>
    <p:sldId id="284" r:id="rId16"/>
    <p:sldId id="286" r:id="rId17"/>
    <p:sldId id="277" r:id="rId18"/>
    <p:sldId id="278" r:id="rId19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35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20A573-D05E-4DF0-8E45-7A41BD563230}" type="datetimeFigureOut">
              <a:rPr lang="en-IL" smtClean="0"/>
              <a:t>07/05/2024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202EE-3D95-4304-9ED7-6829677888A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89252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202EE-3D95-4304-9ED7-6829677888AF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0726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202EE-3D95-4304-9ED7-6829677888AF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11504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202EE-3D95-4304-9ED7-6829677888AF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3411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בולטים</a:t>
            </a:r>
          </a:p>
          <a:p>
            <a:r>
              <a:rPr lang="en-US" dirty="0"/>
              <a:t>YOLOV</a:t>
            </a:r>
            <a:r>
              <a:rPr lang="he-IL" dirty="0"/>
              <a:t>7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202EE-3D95-4304-9ED7-6829677888AF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996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202EE-3D95-4304-9ED7-6829677888AF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60888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נוסיף משפט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202EE-3D95-4304-9ED7-6829677888AF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45341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202EE-3D95-4304-9ED7-6829677888AF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4847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06D9-00EE-44B9-A4F4-F21F15925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92A560-502A-DF75-6473-ECB3DA45B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89DEB-3304-FA97-AEBB-7BE1D6083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25D44281-736C-419D-9BBF-43D3C2A4C5DC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7350E-5352-8CAE-9880-4EA3FB236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3FD10-D4B9-B8BC-271F-0154D9E1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28905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286B1-26DC-69D5-EA42-1AC942C30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24AC7-3A78-ACA7-9310-4AFBFF132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7244A-A15C-66F6-D36C-EBBFEFE3C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8A61C-ECBC-48FC-B59B-AC23E461C7F4}" type="datetime1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5924C-0831-FFE7-BF9C-8935C207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AD870-2E00-1300-D384-E4E2D00C4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4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519B4B-4067-0D64-5EEF-56C6732A74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3C1CE-825F-D396-9F84-8C8A825DE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DBA83-79E7-4E81-F6AB-9ED947F6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97893-6436-458E-8529-60BE53BFB6B6}" type="datetime1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8C178-0136-E0A4-2855-4E54B3C15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B692B-0F17-D079-0013-90F6C179B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3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7BA6-C494-0ACB-1BB7-08CFDE2D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555B1-96C0-950B-545E-C791E1BF0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D1362-3402-A362-7050-27BBDC1B2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AC750-3A16-4D1C-A85D-A6970DCE3716}" type="datetime1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DCF0A-E8DC-8054-20D8-CAA5351A4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75827-762F-5B2F-280A-B08EBCA5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5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58A3-7581-A7BE-801B-E556D495D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7B4F7-3B1E-07A6-5BDA-C9F5694D4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DC153-8F8E-0014-1B07-99902A49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2D1C7-A6BD-4605-B5EF-16C7008747A7}" type="datetime1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E1DDD-F6AE-2D02-7103-864E8619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A0CE0-A30C-9919-302E-4D50A45E1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3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F0539-96CF-F377-A622-FF897A8E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9ABA5-6A8F-8D30-EFF3-9BA34AA41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63B7B-0EB2-3D06-5C80-8DB425A05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F646-D164-1860-FD70-D316A9DC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9621-D9F6-4703-B8D8-E14140BE46D4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9B281-7043-DAB7-1A58-17F364F0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B3F49-2F49-355D-DED2-601D3435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4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38D2B-606E-AFD2-3A36-936F2764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80D6D-E913-02C3-2A73-E2A168F87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7EE94-32F5-D52E-A645-877323F16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D131A6-F081-3B05-A81F-3ADEB429CA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1422F2-1117-04D7-3B39-17EB6BBF18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DF3860-1346-5390-BC14-E9058513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1EE36-7FB5-40D0-BCFC-C265E20BC34E}" type="datetime1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57D8C4-462B-161A-5AE7-F52256433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5CC06-054F-639C-A8B9-02B76F1C9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22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C70B-51CD-FB69-43D4-36EE57A7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B2F2F9-8BB5-A336-9FD8-1A8C48CB1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C125D-0A37-40E0-B390-712CA9084D77}" type="datetime1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E9F5A-F5E3-474A-F443-3CC75188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960574-6E9B-B937-19D8-238EC4F6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8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DCE71B-3FC2-B076-EDB6-C66135F02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FDBC2-3188-476D-978E-D3F8DA9A3337}" type="datetime1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9DFB5-09D4-1E53-5866-8F309DD9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EDFAA-8536-AED2-371C-511AE9A8D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1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2F722-2FCC-B518-FB9D-7C5B55477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85796-867C-9363-1BA7-05AFB95E3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ACFEA-2439-1538-B34A-0A9F1CEB1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B65C4-0F40-D488-52C3-F9853D728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A7737-3F15-45AE-9973-10F56099EDF0}" type="datetime1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9127C-8F82-4EEA-807A-543F20B2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CE8ED-299C-5408-8442-500996CC9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45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D9E01-3CB5-8240-ECA1-B33BA3B5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7114E1-1FBB-B1DA-592F-03915AB65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E044C-65B6-CED2-0940-C7631BCBC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31CE0-FB77-337B-307A-C81D19197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17C30-CC51-4CF1-94AB-6BCE3DD4E273}" type="datetime1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0E60E-743D-6778-4968-EBE3CF8E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6EFF8-EA10-5D88-25C8-2A16F405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90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CB362E-DA77-515B-DEC1-B9ED64C62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C2462-6DC6-678E-85D6-FD616E4FA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AB3D1-C82C-805A-2CCF-74C7B11FD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A407DF07-4521-4893-A5E0-4F5E4E1B0DBB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C0C10-FC72-A3EE-D510-0D92ED587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B523B-A24C-8B62-1CFA-D6CAF54BA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5804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DF1B9-C1BE-5199-3D5C-18250FA8C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5765" y="1030405"/>
            <a:ext cx="5068121" cy="3506879"/>
          </a:xfrm>
        </p:spPr>
        <p:txBody>
          <a:bodyPr anchor="ctr">
            <a:normAutofit/>
          </a:bodyPr>
          <a:lstStyle/>
          <a:p>
            <a:r>
              <a:rPr lang="en-US" dirty="0"/>
              <a:t>High-Alert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DAC0C-68B3-E1DA-10F8-7E470DB96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1300" y="3207380"/>
            <a:ext cx="5068121" cy="1136029"/>
          </a:xfrm>
        </p:spPr>
        <p:txBody>
          <a:bodyPr>
            <a:normAutofit/>
          </a:bodyPr>
          <a:lstStyle/>
          <a:p>
            <a:r>
              <a:rPr lang="en-US" dirty="0"/>
              <a:t>Security Guard Unawareness Detection System</a:t>
            </a:r>
            <a:endParaRPr lang="en-IL" dirty="0"/>
          </a:p>
        </p:txBody>
      </p:sp>
      <p:pic>
        <p:nvPicPr>
          <p:cNvPr id="4" name="תמונה 2">
            <a:extLst>
              <a:ext uri="{FF2B5EF4-FFF2-40B4-BE49-F238E27FC236}">
                <a16:creationId xmlns:a16="http://schemas.microsoft.com/office/drawing/2014/main" id="{BE3315CC-CD68-7B53-85DB-F1C0E80492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8" t="5925" r="6900" b="5131"/>
          <a:stretch/>
        </p:blipFill>
        <p:spPr>
          <a:xfrm>
            <a:off x="8344511" y="117582"/>
            <a:ext cx="1501697" cy="1159727"/>
          </a:xfrm>
          <a:prstGeom prst="rect">
            <a:avLst/>
          </a:prstGeom>
        </p:spPr>
      </p:pic>
      <p:sp>
        <p:nvSpPr>
          <p:cNvPr id="6" name="Google Shape;462;p30">
            <a:extLst>
              <a:ext uri="{FF2B5EF4-FFF2-40B4-BE49-F238E27FC236}">
                <a16:creationId xmlns:a16="http://schemas.microsoft.com/office/drawing/2014/main" id="{00459BBC-D612-A6E1-4349-FE89C79D5BC1}"/>
              </a:ext>
            </a:extLst>
          </p:cNvPr>
          <p:cNvSpPr txBox="1">
            <a:spLocks/>
          </p:cNvSpPr>
          <p:nvPr/>
        </p:nvSpPr>
        <p:spPr>
          <a:xfrm>
            <a:off x="5754757" y="1417110"/>
            <a:ext cx="6030868" cy="70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Josefin Sans"/>
              <a:buNone/>
              <a:defRPr sz="55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Josefin Sans"/>
              <a:buNone/>
              <a:defRPr sz="52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>
              <a:lnSpc>
                <a:spcPct val="100000"/>
              </a:lnSpc>
              <a:buClr>
                <a:schemeClr val="dk2"/>
              </a:buClr>
              <a:buSzPts val="2800"/>
            </a:pPr>
            <a:r>
              <a:rPr lang="en-US" sz="3600" b="0" dirty="0">
                <a:solidFill>
                  <a:schemeClr val="tx1"/>
                </a:solidFill>
                <a:latin typeface="+mj-lt"/>
                <a:ea typeface="Open Sans"/>
                <a:cs typeface="Open Sans"/>
                <a:sym typeface="Open Sans"/>
              </a:rPr>
              <a:t>Capstone Project Phase 2</a:t>
            </a:r>
          </a:p>
        </p:txBody>
      </p:sp>
      <p:sp>
        <p:nvSpPr>
          <p:cNvPr id="7" name="Google Shape;463;p30">
            <a:extLst>
              <a:ext uri="{FF2B5EF4-FFF2-40B4-BE49-F238E27FC236}">
                <a16:creationId xmlns:a16="http://schemas.microsoft.com/office/drawing/2014/main" id="{8229A616-B6F3-C06A-C569-630FB8C61089}"/>
              </a:ext>
            </a:extLst>
          </p:cNvPr>
          <p:cNvSpPr txBox="1">
            <a:spLocks/>
          </p:cNvSpPr>
          <p:nvPr/>
        </p:nvSpPr>
        <p:spPr>
          <a:xfrm>
            <a:off x="7166660" y="4052595"/>
            <a:ext cx="4078513" cy="38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" sz="2400" dirty="0">
                <a:solidFill>
                  <a:schemeClr val="tx1"/>
                </a:solidFill>
                <a:latin typeface="+mj-lt"/>
              </a:rPr>
              <a:t>Supervisor: Dr. Rauven Cohen</a:t>
            </a:r>
          </a:p>
          <a:p>
            <a:pPr marL="0" indent="0"/>
            <a:r>
              <a:rPr lang="en" sz="2400" dirty="0">
                <a:solidFill>
                  <a:schemeClr val="tx1"/>
                </a:solidFill>
                <a:latin typeface="+mj-lt"/>
              </a:rPr>
              <a:t>Mrs. Aliza Atally</a:t>
            </a:r>
          </a:p>
        </p:txBody>
      </p:sp>
      <p:sp>
        <p:nvSpPr>
          <p:cNvPr id="8" name="Google Shape;463;p30">
            <a:extLst>
              <a:ext uri="{FF2B5EF4-FFF2-40B4-BE49-F238E27FC236}">
                <a16:creationId xmlns:a16="http://schemas.microsoft.com/office/drawing/2014/main" id="{5F84926C-5EC8-FA79-2939-A6F145426D7C}"/>
              </a:ext>
            </a:extLst>
          </p:cNvPr>
          <p:cNvSpPr txBox="1">
            <a:spLocks/>
          </p:cNvSpPr>
          <p:nvPr/>
        </p:nvSpPr>
        <p:spPr>
          <a:xfrm>
            <a:off x="7759071" y="4934149"/>
            <a:ext cx="2672580" cy="1226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" sz="2400" dirty="0">
                <a:solidFill>
                  <a:schemeClr val="tx1"/>
                </a:solidFill>
                <a:latin typeface="+mj-lt"/>
              </a:rPr>
              <a:t>Students:</a:t>
            </a:r>
          </a:p>
          <a:p>
            <a:pPr marL="0" indent="0"/>
            <a:r>
              <a:rPr lang="en" sz="2400" dirty="0">
                <a:solidFill>
                  <a:schemeClr val="tx1"/>
                </a:solidFill>
                <a:latin typeface="+mj-lt"/>
              </a:rPr>
              <a:t>Yohan Leykin</a:t>
            </a:r>
          </a:p>
          <a:p>
            <a:pPr marL="0" indent="0"/>
            <a:r>
              <a:rPr lang="en" sz="2400" dirty="0">
                <a:solidFill>
                  <a:schemeClr val="tx1"/>
                </a:solidFill>
                <a:latin typeface="+mj-lt"/>
              </a:rPr>
              <a:t>Haim Hadad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EDF422-60AD-2E7E-96EA-919269C3F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39222" cy="6858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3C6503-3BDD-3844-2E64-BAD05FC98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31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AAEA3-BA71-2A19-F367-8EF8E533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93421"/>
            <a:ext cx="4620584" cy="6114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ACD07-4754-7071-9BE1-1C01DF83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919692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YoloV7 Algorithm</a:t>
            </a:r>
          </a:p>
        </p:txBody>
      </p:sp>
      <p:pic>
        <p:nvPicPr>
          <p:cNvPr id="6" name="Picture 5" descr="A group of people walking on a brick road&#10;&#10;Description automatically generated with medium confidence">
            <a:extLst>
              <a:ext uri="{FF2B5EF4-FFF2-40B4-BE49-F238E27FC236}">
                <a16:creationId xmlns:a16="http://schemas.microsoft.com/office/drawing/2014/main" id="{A71DB516-2916-2C26-B2AB-D727E0E1F9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1" r="2444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8EFDBB-C28F-F0CB-C469-59C33119ACE8}"/>
              </a:ext>
            </a:extLst>
          </p:cNvPr>
          <p:cNvSpPr txBox="1"/>
          <p:nvPr/>
        </p:nvSpPr>
        <p:spPr>
          <a:xfrm>
            <a:off x="800100" y="1695186"/>
            <a:ext cx="5295900" cy="445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YOLO (You Only Look Once) is an object detection model.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It's designed to identify and locate objects within an image or video frame.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Unlike traditional methods, YOLO considers the entire image at once to make predictions.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It's known for its speed and efficiency, making it suitable for real-time applications.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YOLO provides bounding boxes around detected objects along with class labels and confidence scores.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279606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, computer component, circuit component, electronic engineering&#10;&#10;Description automatically generated">
            <a:extLst>
              <a:ext uri="{FF2B5EF4-FFF2-40B4-BE49-F238E27FC236}">
                <a16:creationId xmlns:a16="http://schemas.microsoft.com/office/drawing/2014/main" id="{ED037DAF-0640-0F70-3D49-529F864FDE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1" b="7531"/>
          <a:stretch/>
        </p:blipFill>
        <p:spPr>
          <a:xfrm>
            <a:off x="155070" y="945626"/>
            <a:ext cx="6515016" cy="4620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6AAEA3-BA71-2A19-F367-8EF8E533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0383" y="26664"/>
            <a:ext cx="3445765" cy="100753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ACD07-4754-7071-9BE1-1C01DF83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9423" y="945626"/>
            <a:ext cx="2775186" cy="59432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Nvidia Jetson Board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B52DB0F-D6D2-342A-2A35-F59F4CD59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567" y="1919473"/>
            <a:ext cx="4611518" cy="3962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David" panose="020E0502060401010101" pitchFamily="34" charset="-79"/>
              </a:rPr>
              <a:t>NVIDIA Jetson: Small, low-power embedded computing device.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David" panose="020E0502060401010101" pitchFamily="34" charset="-79"/>
              </a:rPr>
              <a:t>Designed for AI and machine learning applications.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David" panose="020E0502060401010101" pitchFamily="34" charset="-79"/>
              </a:rPr>
              <a:t>Powered by ARM processor and NVIDIA's Maxwell GPU architecture.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IL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David" panose="020E0502060401010101" pitchFamily="34" charset="-79"/>
              </a:rPr>
              <a:t>Offers high-performance computing for edge devices and embedded systems.</a:t>
            </a:r>
            <a:endParaRPr kumimoji="0" lang="en-US" altLang="en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DAD9AAE-7061-16DF-49F2-722E24734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826" y="36742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3926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BED92-D716-95B5-C1B5-6413E357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6" y="33056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High-Alert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29E5177-9F25-AA9C-83A0-408F683A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12</a:t>
            </a:fld>
            <a:endParaRPr lang="en-US"/>
          </a:p>
        </p:txBody>
      </p:sp>
      <p:pic>
        <p:nvPicPr>
          <p:cNvPr id="15" name="Picture 14" descr="A diagram of a security system&#10;&#10;Description automatically generated">
            <a:extLst>
              <a:ext uri="{FF2B5EF4-FFF2-40B4-BE49-F238E27FC236}">
                <a16:creationId xmlns:a16="http://schemas.microsoft.com/office/drawing/2014/main" id="{BF11B4BA-502C-BAF8-3676-E09E1077D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64" y="1404158"/>
            <a:ext cx="10700810" cy="5317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2201F4-EB3A-565D-FD31-34E2E0A6E29A}"/>
              </a:ext>
            </a:extLst>
          </p:cNvPr>
          <p:cNvSpPr txBox="1"/>
          <p:nvPr/>
        </p:nvSpPr>
        <p:spPr>
          <a:xfrm>
            <a:off x="745786" y="6261538"/>
            <a:ext cx="1052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minute time frame for calculation within 5 minutes total time frame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1630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BED92-D716-95B5-C1B5-6413E357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6" y="33056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High-Alert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29E5177-9F25-AA9C-83A0-408F683A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5492E-47BA-CDC0-B183-7C1E08F03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62" y="1483225"/>
            <a:ext cx="5274481" cy="478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8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BED92-D716-95B5-C1B5-6413E357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6" y="33056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29E5177-9F25-AA9C-83A0-408F683A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collage of images of people&#10;&#10;Description automatically generated">
            <a:extLst>
              <a:ext uri="{FF2B5EF4-FFF2-40B4-BE49-F238E27FC236}">
                <a16:creationId xmlns:a16="http://schemas.microsoft.com/office/drawing/2014/main" id="{124C4123-8B8A-D7CC-2283-FB8D73162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786" y="3122759"/>
            <a:ext cx="2880000" cy="2880000"/>
          </a:xfrm>
          <a:prstGeom prst="rect">
            <a:avLst/>
          </a:prstGeom>
        </p:spPr>
      </p:pic>
      <p:pic>
        <p:nvPicPr>
          <p:cNvPr id="7" name="Picture 6" descr="A collage of two people&#10;&#10;Description automatically generated">
            <a:extLst>
              <a:ext uri="{FF2B5EF4-FFF2-40B4-BE49-F238E27FC236}">
                <a16:creationId xmlns:a16="http://schemas.microsoft.com/office/drawing/2014/main" id="{1A819F49-D784-EC36-D333-6D28050B2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803" y="3136621"/>
            <a:ext cx="2880000" cy="2880000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E57678E3-78DD-C1C5-72A3-944A1A911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7413" y="1779460"/>
            <a:ext cx="1260745" cy="51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David" panose="020E0502060401010101" pitchFamily="34" charset="-79"/>
              </a:rPr>
              <a:t>Visualization</a:t>
            </a:r>
            <a:endParaRPr kumimoji="0" lang="en-US" altLang="en-IL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DC06774-73EF-EF15-1EC3-EC51747D0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8430" y="1779460"/>
            <a:ext cx="1260745" cy="51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David" panose="020E0502060401010101" pitchFamily="34" charset="-79"/>
              </a:rPr>
              <a:t>Dataset</a:t>
            </a:r>
            <a:endParaRPr kumimoji="0" lang="en-US" altLang="en-IL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B6FB41-4FFA-6AF9-1D44-4A7EA681D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5738" y="2422805"/>
            <a:ext cx="2384093" cy="51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David" panose="020E0502060401010101" pitchFamily="34" charset="-79"/>
              </a:rPr>
              <a:t>Camera and face angels</a:t>
            </a:r>
            <a:endParaRPr kumimoji="0" lang="en-US" altLang="en-IL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A27279-81D1-9B3C-EB1A-503729158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6755" y="2422805"/>
            <a:ext cx="2384093" cy="51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David" panose="020E0502060401010101" pitchFamily="34" charset="-79"/>
              </a:rPr>
              <a:t>Video footage</a:t>
            </a:r>
            <a:endParaRPr kumimoji="0" lang="en-US" altLang="en-IL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564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BED92-D716-95B5-C1B5-6413E357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6" y="33056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29E5177-9F25-AA9C-83A0-408F683A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5679E-F14D-F32E-13E6-1B739591E51D}"/>
              </a:ext>
            </a:extLst>
          </p:cNvPr>
          <p:cNvSpPr txBox="1"/>
          <p:nvPr/>
        </p:nvSpPr>
        <p:spPr>
          <a:xfrm>
            <a:off x="1422670" y="2203391"/>
            <a:ext cx="8285534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We can now detect blinks and yawns accurately within a 1-1.5 meter range, achieving a 70%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accuracy rate in both real-time and video feeds of security guard footage on 20 videos footages.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The Driver Fatigue dataset we used gave us on driver footage around 95% accuracy.</a:t>
            </a:r>
            <a:br>
              <a:rPr lang="en-US" sz="1600" dirty="0"/>
            </a:br>
            <a:r>
              <a:rPr lang="en-US" sz="1600" dirty="0"/>
              <a:t>The dataset includes 9834 train images and 204 test images.</a:t>
            </a:r>
            <a:endParaRPr lang="en-IL" sz="1600" dirty="0"/>
          </a:p>
        </p:txBody>
      </p:sp>
      <p:pic>
        <p:nvPicPr>
          <p:cNvPr id="5" name="Picture 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F305F1C-31E7-9E47-DF97-366A07EF1E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9" t="-508" r="20032" b="50009"/>
          <a:stretch/>
        </p:blipFill>
        <p:spPr>
          <a:xfrm>
            <a:off x="9708204" y="1590029"/>
            <a:ext cx="2274884" cy="2941273"/>
          </a:xfrm>
          <a:prstGeom prst="rect">
            <a:avLst/>
          </a:prstGeom>
        </p:spPr>
      </p:pic>
      <p:pic>
        <p:nvPicPr>
          <p:cNvPr id="6" name="Picture 5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3A00A9B8-5889-1357-57EB-A998681982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71"/>
          <a:stretch/>
        </p:blipFill>
        <p:spPr>
          <a:xfrm>
            <a:off x="1606678" y="4259858"/>
            <a:ext cx="7147781" cy="140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6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BED92-D716-95B5-C1B5-6413E357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6" y="33056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Suggested Implementation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29E5177-9F25-AA9C-83A0-408F683A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A person wearing scrubs and surgical gloves&#10;&#10;Description automatically generated">
            <a:extLst>
              <a:ext uri="{FF2B5EF4-FFF2-40B4-BE49-F238E27FC236}">
                <a16:creationId xmlns:a16="http://schemas.microsoft.com/office/drawing/2014/main" id="{55688424-60D3-60E2-EF5B-04C5E4AF6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54" y="4331069"/>
            <a:ext cx="2696629" cy="1800000"/>
          </a:xfrm>
          <a:prstGeom prst="rect">
            <a:avLst/>
          </a:prstGeom>
        </p:spPr>
      </p:pic>
      <p:pic>
        <p:nvPicPr>
          <p:cNvPr id="9" name="Picture 8" descr="A group of students studying in a lecture hall&#10;&#10;Description automatically generated">
            <a:extLst>
              <a:ext uri="{FF2B5EF4-FFF2-40B4-BE49-F238E27FC236}">
                <a16:creationId xmlns:a16="http://schemas.microsoft.com/office/drawing/2014/main" id="{95C1ADC2-8D4F-C1A3-D106-26B11DB80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146" y="4331069"/>
            <a:ext cx="2398295" cy="1800000"/>
          </a:xfrm>
          <a:prstGeom prst="rect">
            <a:avLst/>
          </a:prstGeom>
        </p:spPr>
      </p:pic>
      <p:pic>
        <p:nvPicPr>
          <p:cNvPr id="14" name="Picture 13" descr="A person in camouflage sitting in the woods&#10;&#10;Description automatically generated">
            <a:extLst>
              <a:ext uri="{FF2B5EF4-FFF2-40B4-BE49-F238E27FC236}">
                <a16:creationId xmlns:a16="http://schemas.microsoft.com/office/drawing/2014/main" id="{AF946C46-F6CB-97F1-C1F9-D5DA84D0A0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9" b="9576"/>
          <a:stretch/>
        </p:blipFill>
        <p:spPr>
          <a:xfrm>
            <a:off x="3448876" y="2295242"/>
            <a:ext cx="2477065" cy="1627626"/>
          </a:xfrm>
          <a:prstGeom prst="rect">
            <a:avLst/>
          </a:prstGeom>
        </p:spPr>
      </p:pic>
      <p:pic>
        <p:nvPicPr>
          <p:cNvPr id="16" name="Picture 15" descr="A person sleeping under a desk&#10;&#10;Description automatically generated">
            <a:extLst>
              <a:ext uri="{FF2B5EF4-FFF2-40B4-BE49-F238E27FC236}">
                <a16:creationId xmlns:a16="http://schemas.microsoft.com/office/drawing/2014/main" id="{8F933EA0-D3BA-F825-8222-BCBA9320D0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014" y="2295242"/>
            <a:ext cx="271356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06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BF849-92E1-DE8D-8343-72472AC5E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pic>
        <p:nvPicPr>
          <p:cNvPr id="6" name="Graphic 5" descr="Question mark">
            <a:extLst>
              <a:ext uri="{FF2B5EF4-FFF2-40B4-BE49-F238E27FC236}">
                <a16:creationId xmlns:a16="http://schemas.microsoft.com/office/drawing/2014/main" id="{071B41C2-BF44-7404-1657-C0D150D54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0A04F1-18D4-9BDE-4C4A-B6F99A7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9F2EB-32CF-ADB0-4252-03BE2182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5B195753-DB60-5A57-260C-6122ABFD0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5F138-5752-107C-4620-F52E60D8D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7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8F865-88E2-BA77-9067-0A2039F9C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478417" cy="1322887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IL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1657055-16FE-41A2-B207-7880F6DCA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4" y="2"/>
            <a:ext cx="7602076" cy="470844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4277C-B91A-87FD-F961-198668E19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260052" cy="323088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Problem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Solution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Demo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Challenges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Results</a:t>
            </a:r>
          </a:p>
          <a:p>
            <a:endParaRPr lang="en-IL" sz="20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BD3BB9-3CB5-4253-A27D-6B7904723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9827"/>
            <a:ext cx="10680562" cy="1078174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Laptop Secure">
            <a:extLst>
              <a:ext uri="{FF2B5EF4-FFF2-40B4-BE49-F238E27FC236}">
                <a16:creationId xmlns:a16="http://schemas.microsoft.com/office/drawing/2014/main" id="{88560EBA-ECE5-BC57-0C32-C5A408511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3123" y="1662682"/>
            <a:ext cx="3521122" cy="35211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0CFB9-FCA5-DDD7-5306-095BF43A4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59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3D702E-F4E0-47FC-A74C-ECD9647A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639C4-14F8-E510-8E60-5FBC2ABE3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51974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Problem</a:t>
            </a:r>
          </a:p>
        </p:txBody>
      </p:sp>
      <p:pic>
        <p:nvPicPr>
          <p:cNvPr id="4" name="Picture 3" descr="3D black question marks with one yellow question mark">
            <a:extLst>
              <a:ext uri="{FF2B5EF4-FFF2-40B4-BE49-F238E27FC236}">
                <a16:creationId xmlns:a16="http://schemas.microsoft.com/office/drawing/2014/main" id="{969D8597-1D97-5E04-3544-4DF5AE2F3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3"/>
          <a:stretch/>
        </p:blipFill>
        <p:spPr>
          <a:xfrm>
            <a:off x="838201" y="10"/>
            <a:ext cx="10484412" cy="3811394"/>
          </a:xfrm>
          <a:custGeom>
            <a:avLst/>
            <a:gdLst/>
            <a:ahLst/>
            <a:cxnLst/>
            <a:rect l="l" t="t" r="r" b="b"/>
            <a:pathLst>
              <a:path w="10484412" h="3811404">
                <a:moveTo>
                  <a:pt x="0" y="3811403"/>
                </a:moveTo>
                <a:lnTo>
                  <a:pt x="10484412" y="3811403"/>
                </a:lnTo>
                <a:lnTo>
                  <a:pt x="10484412" y="3811404"/>
                </a:lnTo>
                <a:lnTo>
                  <a:pt x="0" y="3811404"/>
                </a:lnTo>
                <a:close/>
                <a:moveTo>
                  <a:pt x="181717" y="0"/>
                </a:moveTo>
                <a:lnTo>
                  <a:pt x="10224015" y="0"/>
                </a:lnTo>
                <a:cubicBezTo>
                  <a:pt x="10261561" y="45054"/>
                  <a:pt x="10301611" y="85103"/>
                  <a:pt x="10369193" y="110134"/>
                </a:cubicBezTo>
                <a:cubicBezTo>
                  <a:pt x="10321635" y="167704"/>
                  <a:pt x="10236530" y="182722"/>
                  <a:pt x="10173954" y="222771"/>
                </a:cubicBezTo>
                <a:cubicBezTo>
                  <a:pt x="10168948" y="255310"/>
                  <a:pt x="10269071" y="245298"/>
                  <a:pt x="10241537" y="317887"/>
                </a:cubicBezTo>
                <a:cubicBezTo>
                  <a:pt x="10206494" y="418008"/>
                  <a:pt x="10241537" y="528142"/>
                  <a:pt x="10071328" y="573196"/>
                </a:cubicBezTo>
                <a:cubicBezTo>
                  <a:pt x="10023770" y="668312"/>
                  <a:pt x="10008751" y="820997"/>
                  <a:pt x="10113880" y="913610"/>
                </a:cubicBezTo>
                <a:cubicBezTo>
                  <a:pt x="10271573" y="1048774"/>
                  <a:pt x="10244040" y="1138885"/>
                  <a:pt x="10036285" y="1216478"/>
                </a:cubicBezTo>
                <a:cubicBezTo>
                  <a:pt x="10011255" y="1226491"/>
                  <a:pt x="9978715" y="1231497"/>
                  <a:pt x="9966200" y="1256528"/>
                </a:cubicBezTo>
                <a:cubicBezTo>
                  <a:pt x="9986224" y="1289067"/>
                  <a:pt x="10031280" y="1281557"/>
                  <a:pt x="10063819" y="1289067"/>
                </a:cubicBezTo>
                <a:cubicBezTo>
                  <a:pt x="10211500" y="1324110"/>
                  <a:pt x="10214003" y="1324110"/>
                  <a:pt x="10176457" y="1441752"/>
                </a:cubicBezTo>
                <a:cubicBezTo>
                  <a:pt x="10163942" y="1476795"/>
                  <a:pt x="10188972" y="1491813"/>
                  <a:pt x="10211500" y="1511838"/>
                </a:cubicBezTo>
                <a:cubicBezTo>
                  <a:pt x="10296604" y="1591936"/>
                  <a:pt x="10296604" y="1594439"/>
                  <a:pt x="10206494" y="1664523"/>
                </a:cubicBezTo>
                <a:cubicBezTo>
                  <a:pt x="10181463" y="1684547"/>
                  <a:pt x="10163942" y="1704572"/>
                  <a:pt x="10151426" y="1732106"/>
                </a:cubicBezTo>
                <a:cubicBezTo>
                  <a:pt x="10128899" y="1782166"/>
                  <a:pt x="10128899" y="1822216"/>
                  <a:pt x="10208996" y="1847246"/>
                </a:cubicBezTo>
                <a:cubicBezTo>
                  <a:pt x="10266568" y="1864767"/>
                  <a:pt x="10296604" y="1884791"/>
                  <a:pt x="10299107" y="1939858"/>
                </a:cubicBezTo>
                <a:cubicBezTo>
                  <a:pt x="10299107" y="1987416"/>
                  <a:pt x="10306617" y="2017452"/>
                  <a:pt x="10244040" y="2037477"/>
                </a:cubicBezTo>
                <a:cubicBezTo>
                  <a:pt x="10193979" y="2054998"/>
                  <a:pt x="10178960" y="2090041"/>
                  <a:pt x="10183966" y="2130089"/>
                </a:cubicBezTo>
                <a:cubicBezTo>
                  <a:pt x="10193979" y="2230211"/>
                  <a:pt x="10126396" y="2287781"/>
                  <a:pt x="10013758" y="2335339"/>
                </a:cubicBezTo>
                <a:cubicBezTo>
                  <a:pt x="9908629" y="2377890"/>
                  <a:pt x="9813513" y="2437963"/>
                  <a:pt x="9715893" y="2493030"/>
                </a:cubicBezTo>
                <a:cubicBezTo>
                  <a:pt x="9605758" y="2553103"/>
                  <a:pt x="9480605" y="2590649"/>
                  <a:pt x="9347942" y="2623189"/>
                </a:cubicBezTo>
                <a:cubicBezTo>
                  <a:pt x="9370469" y="2665740"/>
                  <a:pt x="9453071" y="2640710"/>
                  <a:pt x="9460580" y="2700783"/>
                </a:cubicBezTo>
                <a:cubicBezTo>
                  <a:pt x="9255329" y="2753346"/>
                  <a:pt x="9060089" y="2833444"/>
                  <a:pt x="8827305" y="2855971"/>
                </a:cubicBezTo>
                <a:cubicBezTo>
                  <a:pt x="9015035" y="2843456"/>
                  <a:pt x="9182740" y="2908535"/>
                  <a:pt x="9360458" y="2926056"/>
                </a:cubicBezTo>
                <a:cubicBezTo>
                  <a:pt x="9377980" y="2961099"/>
                  <a:pt x="9337930" y="2951087"/>
                  <a:pt x="9322912" y="2958595"/>
                </a:cubicBezTo>
                <a:cubicBezTo>
                  <a:pt x="9307893" y="2963602"/>
                  <a:pt x="9287869" y="2966105"/>
                  <a:pt x="9285366" y="2991135"/>
                </a:cubicBezTo>
                <a:cubicBezTo>
                  <a:pt x="9370469" y="3023675"/>
                  <a:pt x="9478102" y="2998644"/>
                  <a:pt x="9565709" y="3033687"/>
                </a:cubicBezTo>
                <a:cubicBezTo>
                  <a:pt x="9543182" y="3083748"/>
                  <a:pt x="9468090" y="3056214"/>
                  <a:pt x="9435550" y="3096263"/>
                </a:cubicBezTo>
                <a:cubicBezTo>
                  <a:pt x="9518151" y="3101269"/>
                  <a:pt x="9593243" y="3103772"/>
                  <a:pt x="9668335" y="3113784"/>
                </a:cubicBezTo>
                <a:cubicBezTo>
                  <a:pt x="9725905" y="3121294"/>
                  <a:pt x="9740924" y="3163845"/>
                  <a:pt x="9700875" y="3193882"/>
                </a:cubicBezTo>
                <a:cubicBezTo>
                  <a:pt x="9665832" y="3221415"/>
                  <a:pt x="9613268" y="3223918"/>
                  <a:pt x="9565709" y="3236434"/>
                </a:cubicBezTo>
                <a:cubicBezTo>
                  <a:pt x="9232801" y="3319034"/>
                  <a:pt x="8882372" y="3351573"/>
                  <a:pt x="8529440" y="3364088"/>
                </a:cubicBezTo>
                <a:cubicBezTo>
                  <a:pt x="7961245" y="3386616"/>
                  <a:pt x="7393049" y="3394125"/>
                  <a:pt x="6827357" y="3419155"/>
                </a:cubicBezTo>
                <a:cubicBezTo>
                  <a:pt x="6481933" y="3434173"/>
                  <a:pt x="6136510" y="3456701"/>
                  <a:pt x="5788584" y="3456701"/>
                </a:cubicBezTo>
                <a:cubicBezTo>
                  <a:pt x="5415628" y="3456701"/>
                  <a:pt x="5042671" y="3464210"/>
                  <a:pt x="4669714" y="3411646"/>
                </a:cubicBezTo>
                <a:cubicBezTo>
                  <a:pt x="4479481" y="3384113"/>
                  <a:pt x="4279236" y="3396628"/>
                  <a:pt x="4086500" y="3376603"/>
                </a:cubicBezTo>
                <a:cubicBezTo>
                  <a:pt x="3793641" y="3346568"/>
                  <a:pt x="3500782" y="3306518"/>
                  <a:pt x="3210426" y="3256458"/>
                </a:cubicBezTo>
                <a:cubicBezTo>
                  <a:pt x="3117813" y="3241439"/>
                  <a:pt x="3007678" y="3231428"/>
                  <a:pt x="2937592" y="3166348"/>
                </a:cubicBezTo>
                <a:cubicBezTo>
                  <a:pt x="2824954" y="3211403"/>
                  <a:pt x="2757372" y="3131305"/>
                  <a:pt x="2669765" y="3106275"/>
                </a:cubicBezTo>
                <a:cubicBezTo>
                  <a:pt x="2634722" y="3096263"/>
                  <a:pt x="2592169" y="3081245"/>
                  <a:pt x="2597176" y="3048705"/>
                </a:cubicBezTo>
                <a:cubicBezTo>
                  <a:pt x="2604685" y="3006154"/>
                  <a:pt x="2654746" y="2978620"/>
                  <a:pt x="2702304" y="2986130"/>
                </a:cubicBezTo>
                <a:cubicBezTo>
                  <a:pt x="2849986" y="3011160"/>
                  <a:pt x="2985150" y="2948584"/>
                  <a:pt x="3137838" y="2956093"/>
                </a:cubicBezTo>
                <a:cubicBezTo>
                  <a:pt x="3005175" y="2933565"/>
                  <a:pt x="2872513" y="2908535"/>
                  <a:pt x="2739850" y="2886007"/>
                </a:cubicBezTo>
                <a:cubicBezTo>
                  <a:pt x="2940095" y="2863480"/>
                  <a:pt x="3132831" y="2896020"/>
                  <a:pt x="3328071" y="2913541"/>
                </a:cubicBezTo>
                <a:cubicBezTo>
                  <a:pt x="3390647" y="2921050"/>
                  <a:pt x="3485763" y="2968608"/>
                  <a:pt x="3503285" y="2898523"/>
                </a:cubicBezTo>
                <a:cubicBezTo>
                  <a:pt x="3513297" y="2850965"/>
                  <a:pt x="3410671" y="2850965"/>
                  <a:pt x="3350598" y="2838450"/>
                </a:cubicBezTo>
                <a:cubicBezTo>
                  <a:pt x="3090279" y="2785886"/>
                  <a:pt x="2824954" y="2758353"/>
                  <a:pt x="2562133" y="2725813"/>
                </a:cubicBezTo>
                <a:cubicBezTo>
                  <a:pt x="2537102" y="2723310"/>
                  <a:pt x="2504562" y="2725813"/>
                  <a:pt x="2487041" y="2715801"/>
                </a:cubicBezTo>
                <a:cubicBezTo>
                  <a:pt x="2354378" y="2633200"/>
                  <a:pt x="2184170" y="2608170"/>
                  <a:pt x="1998943" y="2548097"/>
                </a:cubicBezTo>
                <a:cubicBezTo>
                  <a:pt x="2116587" y="2515558"/>
                  <a:pt x="2196685" y="2575630"/>
                  <a:pt x="2294304" y="2560612"/>
                </a:cubicBezTo>
                <a:cubicBezTo>
                  <a:pt x="2196685" y="2498036"/>
                  <a:pt x="2079041" y="2488024"/>
                  <a:pt x="1978918" y="2455485"/>
                </a:cubicBezTo>
                <a:cubicBezTo>
                  <a:pt x="1906330" y="2430454"/>
                  <a:pt x="1635999" y="2357866"/>
                  <a:pt x="1595950" y="2335339"/>
                </a:cubicBezTo>
                <a:cubicBezTo>
                  <a:pt x="1473299" y="2267756"/>
                  <a:pt x="1315606" y="2237720"/>
                  <a:pt x="1215483" y="2145108"/>
                </a:cubicBezTo>
                <a:cubicBezTo>
                  <a:pt x="1145398" y="2080028"/>
                  <a:pt x="1025251" y="2095047"/>
                  <a:pt x="942649" y="2049992"/>
                </a:cubicBezTo>
                <a:cubicBezTo>
                  <a:pt x="912613" y="2004937"/>
                  <a:pt x="972686" y="1994925"/>
                  <a:pt x="992711" y="1969894"/>
                </a:cubicBezTo>
                <a:cubicBezTo>
                  <a:pt x="1020244" y="1939858"/>
                  <a:pt x="972686" y="1922337"/>
                  <a:pt x="960170" y="1884791"/>
                </a:cubicBezTo>
                <a:cubicBezTo>
                  <a:pt x="1117863" y="1922337"/>
                  <a:pt x="1268048" y="1944864"/>
                  <a:pt x="1448268" y="1957380"/>
                </a:cubicBezTo>
                <a:cubicBezTo>
                  <a:pt x="1390698" y="1897306"/>
                  <a:pt x="1318109" y="1927343"/>
                  <a:pt x="1270551" y="1904815"/>
                </a:cubicBezTo>
                <a:cubicBezTo>
                  <a:pt x="1238011" y="1889797"/>
                  <a:pt x="1190453" y="1884791"/>
                  <a:pt x="1200466" y="1849749"/>
                </a:cubicBezTo>
                <a:cubicBezTo>
                  <a:pt x="1207974" y="1822216"/>
                  <a:pt x="1248023" y="1824718"/>
                  <a:pt x="1278060" y="1827221"/>
                </a:cubicBezTo>
                <a:cubicBezTo>
                  <a:pt x="1393201" y="1834730"/>
                  <a:pt x="1503336" y="1834730"/>
                  <a:pt x="1615974" y="1764645"/>
                </a:cubicBezTo>
                <a:cubicBezTo>
                  <a:pt x="1338134" y="1669530"/>
                  <a:pt x="1015238" y="1717087"/>
                  <a:pt x="767434" y="1576917"/>
                </a:cubicBezTo>
                <a:cubicBezTo>
                  <a:pt x="802477" y="1531862"/>
                  <a:pt x="852539" y="1554390"/>
                  <a:pt x="890085" y="1559396"/>
                </a:cubicBezTo>
                <a:cubicBezTo>
                  <a:pt x="1132882" y="1591936"/>
                  <a:pt x="2003949" y="1514341"/>
                  <a:pt x="2129102" y="1556893"/>
                </a:cubicBezTo>
                <a:cubicBezTo>
                  <a:pt x="2204195" y="1584426"/>
                  <a:pt x="2286796" y="1594439"/>
                  <a:pt x="2369396" y="1576917"/>
                </a:cubicBezTo>
                <a:cubicBezTo>
                  <a:pt x="2469519" y="1554390"/>
                  <a:pt x="1881298" y="1519347"/>
                  <a:pt x="1746133" y="1421728"/>
                </a:cubicBezTo>
                <a:cubicBezTo>
                  <a:pt x="1678551" y="1374170"/>
                  <a:pt x="1082821" y="1146394"/>
                  <a:pt x="819999" y="1083817"/>
                </a:cubicBezTo>
                <a:cubicBezTo>
                  <a:pt x="857545" y="1041266"/>
                  <a:pt x="952662" y="1066296"/>
                  <a:pt x="940146" y="993707"/>
                </a:cubicBezTo>
                <a:cubicBezTo>
                  <a:pt x="794969" y="956162"/>
                  <a:pt x="627263" y="961168"/>
                  <a:pt x="459558" y="903598"/>
                </a:cubicBezTo>
                <a:cubicBezTo>
                  <a:pt x="537153" y="858543"/>
                  <a:pt x="622257" y="883573"/>
                  <a:pt x="699852" y="868556"/>
                </a:cubicBezTo>
                <a:cubicBezTo>
                  <a:pt x="657300" y="813489"/>
                  <a:pt x="582208" y="823500"/>
                  <a:pt x="522134" y="813489"/>
                </a:cubicBezTo>
                <a:cubicBezTo>
                  <a:pt x="464564" y="803476"/>
                  <a:pt x="349423" y="708360"/>
                  <a:pt x="374453" y="713367"/>
                </a:cubicBezTo>
                <a:cubicBezTo>
                  <a:pt x="607238" y="750912"/>
                  <a:pt x="842526" y="735895"/>
                  <a:pt x="1075312" y="773440"/>
                </a:cubicBezTo>
                <a:cubicBezTo>
                  <a:pt x="1152907" y="785955"/>
                  <a:pt x="1238011" y="810986"/>
                  <a:pt x="1275557" y="728385"/>
                </a:cubicBezTo>
                <a:cubicBezTo>
                  <a:pt x="1285569" y="703355"/>
                  <a:pt x="1278060" y="695846"/>
                  <a:pt x="1385692" y="725882"/>
                </a:cubicBezTo>
                <a:cubicBezTo>
                  <a:pt x="1425741" y="738397"/>
                  <a:pt x="1483311" y="750912"/>
                  <a:pt x="1525863" y="718373"/>
                </a:cubicBezTo>
                <a:cubicBezTo>
                  <a:pt x="1498330" y="678325"/>
                  <a:pt x="1445765" y="690839"/>
                  <a:pt x="1408219" y="680828"/>
                </a:cubicBezTo>
                <a:cubicBezTo>
                  <a:pt x="1305594" y="653294"/>
                  <a:pt x="922624" y="548166"/>
                  <a:pt x="825005" y="518129"/>
                </a:cubicBezTo>
                <a:cubicBezTo>
                  <a:pt x="619754" y="453051"/>
                  <a:pt x="492098" y="475578"/>
                  <a:pt x="286846" y="405492"/>
                </a:cubicBezTo>
                <a:cubicBezTo>
                  <a:pt x="356932" y="407995"/>
                  <a:pt x="336907" y="380462"/>
                  <a:pt x="406993" y="380462"/>
                </a:cubicBezTo>
                <a:cubicBezTo>
                  <a:pt x="437030" y="380462"/>
                  <a:pt x="472073" y="372954"/>
                  <a:pt x="472073" y="342917"/>
                </a:cubicBezTo>
                <a:cubicBezTo>
                  <a:pt x="472073" y="315384"/>
                  <a:pt x="104123" y="170207"/>
                  <a:pt x="156686" y="155188"/>
                </a:cubicBezTo>
                <a:cubicBezTo>
                  <a:pt x="301865" y="115140"/>
                  <a:pt x="667312" y="227777"/>
                  <a:pt x="579705" y="175213"/>
                </a:cubicBezTo>
                <a:cubicBezTo>
                  <a:pt x="447042" y="92613"/>
                  <a:pt x="427018" y="77594"/>
                  <a:pt x="326895" y="67583"/>
                </a:cubicBezTo>
                <a:cubicBezTo>
                  <a:pt x="296858" y="62576"/>
                  <a:pt x="244294" y="35043"/>
                  <a:pt x="181717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82C11-2440-10C7-7801-CC16B03D6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2857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8859C-0C63-F1C4-543F-774481AF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3700" b="0" i="0" dirty="0">
                <a:effectLst/>
                <a:latin typeface="Inter"/>
              </a:rPr>
              <a:t>"God himself is not secure, having given man dominion over his work”</a:t>
            </a:r>
            <a:endParaRPr lang="en-IL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F8AD7-2BD4-77B0-1749-82C4E6550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effectLst/>
                <a:latin typeface="Inter"/>
              </a:rPr>
              <a:t>Helen Keller</a:t>
            </a:r>
            <a:endParaRPr lang="en-IL" sz="2000" dirty="0"/>
          </a:p>
        </p:txBody>
      </p:sp>
      <p:pic>
        <p:nvPicPr>
          <p:cNvPr id="5" name="Picture 4" descr="A picture containing human face, clothing, portrait, person&#10;&#10;Description automatically generated">
            <a:extLst>
              <a:ext uri="{FF2B5EF4-FFF2-40B4-BE49-F238E27FC236}">
                <a16:creationId xmlns:a16="http://schemas.microsoft.com/office/drawing/2014/main" id="{0660D2B4-B063-49F6-4E87-76B61E95E5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03E19-C986-B9A3-C9D8-05C8D50A6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1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64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83EA6-87FC-FD0A-40ED-EC2C7C870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579" y="2431765"/>
            <a:ext cx="10097310" cy="332003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Security guards ensure safety in public spaces.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Incidents like theft, and violence can happen if guards are unaware.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Unaware guards may lead to property loss or injuries.</a:t>
            </a:r>
            <a:endParaRPr lang="en-IL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894BD-A587-9C82-1CD4-4D4EB4850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11" y="388927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168F9-B8FD-4A2F-586C-D5836AA7A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91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3D702E-F4E0-47FC-A74C-ECD9647A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00AA6-542B-735A-782D-16C9F303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51974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Solution </a:t>
            </a:r>
            <a:endParaRPr lang="en-US"/>
          </a:p>
        </p:txBody>
      </p:sp>
      <p:pic>
        <p:nvPicPr>
          <p:cNvPr id="4" name="Picture 3" descr="A yellow puzzle piece completing a black puzzle">
            <a:extLst>
              <a:ext uri="{FF2B5EF4-FFF2-40B4-BE49-F238E27FC236}">
                <a16:creationId xmlns:a16="http://schemas.microsoft.com/office/drawing/2014/main" id="{E7035CAA-3C42-CE68-D136-3E5E99C6F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23" b="33616"/>
          <a:stretch/>
        </p:blipFill>
        <p:spPr>
          <a:xfrm>
            <a:off x="838201" y="10"/>
            <a:ext cx="10484412" cy="3811394"/>
          </a:xfrm>
          <a:custGeom>
            <a:avLst/>
            <a:gdLst/>
            <a:ahLst/>
            <a:cxnLst/>
            <a:rect l="l" t="t" r="r" b="b"/>
            <a:pathLst>
              <a:path w="10484412" h="3811404">
                <a:moveTo>
                  <a:pt x="0" y="3811403"/>
                </a:moveTo>
                <a:lnTo>
                  <a:pt x="10484412" y="3811403"/>
                </a:lnTo>
                <a:lnTo>
                  <a:pt x="10484412" y="3811404"/>
                </a:lnTo>
                <a:lnTo>
                  <a:pt x="0" y="3811404"/>
                </a:lnTo>
                <a:close/>
                <a:moveTo>
                  <a:pt x="181717" y="0"/>
                </a:moveTo>
                <a:lnTo>
                  <a:pt x="10224015" y="0"/>
                </a:lnTo>
                <a:cubicBezTo>
                  <a:pt x="10261561" y="45054"/>
                  <a:pt x="10301611" y="85103"/>
                  <a:pt x="10369193" y="110134"/>
                </a:cubicBezTo>
                <a:cubicBezTo>
                  <a:pt x="10321635" y="167704"/>
                  <a:pt x="10236530" y="182722"/>
                  <a:pt x="10173954" y="222771"/>
                </a:cubicBezTo>
                <a:cubicBezTo>
                  <a:pt x="10168948" y="255310"/>
                  <a:pt x="10269071" y="245298"/>
                  <a:pt x="10241537" y="317887"/>
                </a:cubicBezTo>
                <a:cubicBezTo>
                  <a:pt x="10206494" y="418008"/>
                  <a:pt x="10241537" y="528142"/>
                  <a:pt x="10071328" y="573196"/>
                </a:cubicBezTo>
                <a:cubicBezTo>
                  <a:pt x="10023770" y="668312"/>
                  <a:pt x="10008751" y="820997"/>
                  <a:pt x="10113880" y="913610"/>
                </a:cubicBezTo>
                <a:cubicBezTo>
                  <a:pt x="10271573" y="1048774"/>
                  <a:pt x="10244040" y="1138885"/>
                  <a:pt x="10036285" y="1216478"/>
                </a:cubicBezTo>
                <a:cubicBezTo>
                  <a:pt x="10011255" y="1226491"/>
                  <a:pt x="9978715" y="1231497"/>
                  <a:pt x="9966200" y="1256528"/>
                </a:cubicBezTo>
                <a:cubicBezTo>
                  <a:pt x="9986224" y="1289067"/>
                  <a:pt x="10031280" y="1281557"/>
                  <a:pt x="10063819" y="1289067"/>
                </a:cubicBezTo>
                <a:cubicBezTo>
                  <a:pt x="10211500" y="1324110"/>
                  <a:pt x="10214003" y="1324110"/>
                  <a:pt x="10176457" y="1441752"/>
                </a:cubicBezTo>
                <a:cubicBezTo>
                  <a:pt x="10163942" y="1476795"/>
                  <a:pt x="10188972" y="1491813"/>
                  <a:pt x="10211500" y="1511838"/>
                </a:cubicBezTo>
                <a:cubicBezTo>
                  <a:pt x="10296604" y="1591936"/>
                  <a:pt x="10296604" y="1594439"/>
                  <a:pt x="10206494" y="1664523"/>
                </a:cubicBezTo>
                <a:cubicBezTo>
                  <a:pt x="10181463" y="1684547"/>
                  <a:pt x="10163942" y="1704572"/>
                  <a:pt x="10151426" y="1732106"/>
                </a:cubicBezTo>
                <a:cubicBezTo>
                  <a:pt x="10128899" y="1782166"/>
                  <a:pt x="10128899" y="1822216"/>
                  <a:pt x="10208996" y="1847246"/>
                </a:cubicBezTo>
                <a:cubicBezTo>
                  <a:pt x="10266568" y="1864767"/>
                  <a:pt x="10296604" y="1884791"/>
                  <a:pt x="10299107" y="1939858"/>
                </a:cubicBezTo>
                <a:cubicBezTo>
                  <a:pt x="10299107" y="1987416"/>
                  <a:pt x="10306617" y="2017452"/>
                  <a:pt x="10244040" y="2037477"/>
                </a:cubicBezTo>
                <a:cubicBezTo>
                  <a:pt x="10193979" y="2054998"/>
                  <a:pt x="10178960" y="2090041"/>
                  <a:pt x="10183966" y="2130089"/>
                </a:cubicBezTo>
                <a:cubicBezTo>
                  <a:pt x="10193979" y="2230211"/>
                  <a:pt x="10126396" y="2287781"/>
                  <a:pt x="10013758" y="2335339"/>
                </a:cubicBezTo>
                <a:cubicBezTo>
                  <a:pt x="9908629" y="2377890"/>
                  <a:pt x="9813513" y="2437963"/>
                  <a:pt x="9715893" y="2493030"/>
                </a:cubicBezTo>
                <a:cubicBezTo>
                  <a:pt x="9605758" y="2553103"/>
                  <a:pt x="9480605" y="2590649"/>
                  <a:pt x="9347942" y="2623189"/>
                </a:cubicBezTo>
                <a:cubicBezTo>
                  <a:pt x="9370469" y="2665740"/>
                  <a:pt x="9453071" y="2640710"/>
                  <a:pt x="9460580" y="2700783"/>
                </a:cubicBezTo>
                <a:cubicBezTo>
                  <a:pt x="9255329" y="2753346"/>
                  <a:pt x="9060089" y="2833444"/>
                  <a:pt x="8827305" y="2855971"/>
                </a:cubicBezTo>
                <a:cubicBezTo>
                  <a:pt x="9015035" y="2843456"/>
                  <a:pt x="9182740" y="2908535"/>
                  <a:pt x="9360458" y="2926056"/>
                </a:cubicBezTo>
                <a:cubicBezTo>
                  <a:pt x="9377980" y="2961099"/>
                  <a:pt x="9337930" y="2951087"/>
                  <a:pt x="9322912" y="2958595"/>
                </a:cubicBezTo>
                <a:cubicBezTo>
                  <a:pt x="9307893" y="2963602"/>
                  <a:pt x="9287869" y="2966105"/>
                  <a:pt x="9285366" y="2991135"/>
                </a:cubicBezTo>
                <a:cubicBezTo>
                  <a:pt x="9370469" y="3023675"/>
                  <a:pt x="9478102" y="2998644"/>
                  <a:pt x="9565709" y="3033687"/>
                </a:cubicBezTo>
                <a:cubicBezTo>
                  <a:pt x="9543182" y="3083748"/>
                  <a:pt x="9468090" y="3056214"/>
                  <a:pt x="9435550" y="3096263"/>
                </a:cubicBezTo>
                <a:cubicBezTo>
                  <a:pt x="9518151" y="3101269"/>
                  <a:pt x="9593243" y="3103772"/>
                  <a:pt x="9668335" y="3113784"/>
                </a:cubicBezTo>
                <a:cubicBezTo>
                  <a:pt x="9725905" y="3121294"/>
                  <a:pt x="9740924" y="3163845"/>
                  <a:pt x="9700875" y="3193882"/>
                </a:cubicBezTo>
                <a:cubicBezTo>
                  <a:pt x="9665832" y="3221415"/>
                  <a:pt x="9613268" y="3223918"/>
                  <a:pt x="9565709" y="3236434"/>
                </a:cubicBezTo>
                <a:cubicBezTo>
                  <a:pt x="9232801" y="3319034"/>
                  <a:pt x="8882372" y="3351573"/>
                  <a:pt x="8529440" y="3364088"/>
                </a:cubicBezTo>
                <a:cubicBezTo>
                  <a:pt x="7961245" y="3386616"/>
                  <a:pt x="7393049" y="3394125"/>
                  <a:pt x="6827357" y="3419155"/>
                </a:cubicBezTo>
                <a:cubicBezTo>
                  <a:pt x="6481933" y="3434173"/>
                  <a:pt x="6136510" y="3456701"/>
                  <a:pt x="5788584" y="3456701"/>
                </a:cubicBezTo>
                <a:cubicBezTo>
                  <a:pt x="5415628" y="3456701"/>
                  <a:pt x="5042671" y="3464210"/>
                  <a:pt x="4669714" y="3411646"/>
                </a:cubicBezTo>
                <a:cubicBezTo>
                  <a:pt x="4479481" y="3384113"/>
                  <a:pt x="4279236" y="3396628"/>
                  <a:pt x="4086500" y="3376603"/>
                </a:cubicBezTo>
                <a:cubicBezTo>
                  <a:pt x="3793641" y="3346568"/>
                  <a:pt x="3500782" y="3306518"/>
                  <a:pt x="3210426" y="3256458"/>
                </a:cubicBezTo>
                <a:cubicBezTo>
                  <a:pt x="3117813" y="3241439"/>
                  <a:pt x="3007678" y="3231428"/>
                  <a:pt x="2937592" y="3166348"/>
                </a:cubicBezTo>
                <a:cubicBezTo>
                  <a:pt x="2824954" y="3211403"/>
                  <a:pt x="2757372" y="3131305"/>
                  <a:pt x="2669765" y="3106275"/>
                </a:cubicBezTo>
                <a:cubicBezTo>
                  <a:pt x="2634722" y="3096263"/>
                  <a:pt x="2592169" y="3081245"/>
                  <a:pt x="2597176" y="3048705"/>
                </a:cubicBezTo>
                <a:cubicBezTo>
                  <a:pt x="2604685" y="3006154"/>
                  <a:pt x="2654746" y="2978620"/>
                  <a:pt x="2702304" y="2986130"/>
                </a:cubicBezTo>
                <a:cubicBezTo>
                  <a:pt x="2849986" y="3011160"/>
                  <a:pt x="2985150" y="2948584"/>
                  <a:pt x="3137838" y="2956093"/>
                </a:cubicBezTo>
                <a:cubicBezTo>
                  <a:pt x="3005175" y="2933565"/>
                  <a:pt x="2872513" y="2908535"/>
                  <a:pt x="2739850" y="2886007"/>
                </a:cubicBezTo>
                <a:cubicBezTo>
                  <a:pt x="2940095" y="2863480"/>
                  <a:pt x="3132831" y="2896020"/>
                  <a:pt x="3328071" y="2913541"/>
                </a:cubicBezTo>
                <a:cubicBezTo>
                  <a:pt x="3390647" y="2921050"/>
                  <a:pt x="3485763" y="2968608"/>
                  <a:pt x="3503285" y="2898523"/>
                </a:cubicBezTo>
                <a:cubicBezTo>
                  <a:pt x="3513297" y="2850965"/>
                  <a:pt x="3410671" y="2850965"/>
                  <a:pt x="3350598" y="2838450"/>
                </a:cubicBezTo>
                <a:cubicBezTo>
                  <a:pt x="3090279" y="2785886"/>
                  <a:pt x="2824954" y="2758353"/>
                  <a:pt x="2562133" y="2725813"/>
                </a:cubicBezTo>
                <a:cubicBezTo>
                  <a:pt x="2537102" y="2723310"/>
                  <a:pt x="2504562" y="2725813"/>
                  <a:pt x="2487041" y="2715801"/>
                </a:cubicBezTo>
                <a:cubicBezTo>
                  <a:pt x="2354378" y="2633200"/>
                  <a:pt x="2184170" y="2608170"/>
                  <a:pt x="1998943" y="2548097"/>
                </a:cubicBezTo>
                <a:cubicBezTo>
                  <a:pt x="2116587" y="2515558"/>
                  <a:pt x="2196685" y="2575630"/>
                  <a:pt x="2294304" y="2560612"/>
                </a:cubicBezTo>
                <a:cubicBezTo>
                  <a:pt x="2196685" y="2498036"/>
                  <a:pt x="2079041" y="2488024"/>
                  <a:pt x="1978918" y="2455485"/>
                </a:cubicBezTo>
                <a:cubicBezTo>
                  <a:pt x="1906330" y="2430454"/>
                  <a:pt x="1635999" y="2357866"/>
                  <a:pt x="1595950" y="2335339"/>
                </a:cubicBezTo>
                <a:cubicBezTo>
                  <a:pt x="1473299" y="2267756"/>
                  <a:pt x="1315606" y="2237720"/>
                  <a:pt x="1215483" y="2145108"/>
                </a:cubicBezTo>
                <a:cubicBezTo>
                  <a:pt x="1145398" y="2080028"/>
                  <a:pt x="1025251" y="2095047"/>
                  <a:pt x="942649" y="2049992"/>
                </a:cubicBezTo>
                <a:cubicBezTo>
                  <a:pt x="912613" y="2004937"/>
                  <a:pt x="972686" y="1994925"/>
                  <a:pt x="992711" y="1969894"/>
                </a:cubicBezTo>
                <a:cubicBezTo>
                  <a:pt x="1020244" y="1939858"/>
                  <a:pt x="972686" y="1922337"/>
                  <a:pt x="960170" y="1884791"/>
                </a:cubicBezTo>
                <a:cubicBezTo>
                  <a:pt x="1117863" y="1922337"/>
                  <a:pt x="1268048" y="1944864"/>
                  <a:pt x="1448268" y="1957380"/>
                </a:cubicBezTo>
                <a:cubicBezTo>
                  <a:pt x="1390698" y="1897306"/>
                  <a:pt x="1318109" y="1927343"/>
                  <a:pt x="1270551" y="1904815"/>
                </a:cubicBezTo>
                <a:cubicBezTo>
                  <a:pt x="1238011" y="1889797"/>
                  <a:pt x="1190453" y="1884791"/>
                  <a:pt x="1200466" y="1849749"/>
                </a:cubicBezTo>
                <a:cubicBezTo>
                  <a:pt x="1207974" y="1822216"/>
                  <a:pt x="1248023" y="1824718"/>
                  <a:pt x="1278060" y="1827221"/>
                </a:cubicBezTo>
                <a:cubicBezTo>
                  <a:pt x="1393201" y="1834730"/>
                  <a:pt x="1503336" y="1834730"/>
                  <a:pt x="1615974" y="1764645"/>
                </a:cubicBezTo>
                <a:cubicBezTo>
                  <a:pt x="1338134" y="1669530"/>
                  <a:pt x="1015238" y="1717087"/>
                  <a:pt x="767434" y="1576917"/>
                </a:cubicBezTo>
                <a:cubicBezTo>
                  <a:pt x="802477" y="1531862"/>
                  <a:pt x="852539" y="1554390"/>
                  <a:pt x="890085" y="1559396"/>
                </a:cubicBezTo>
                <a:cubicBezTo>
                  <a:pt x="1132882" y="1591936"/>
                  <a:pt x="2003949" y="1514341"/>
                  <a:pt x="2129102" y="1556893"/>
                </a:cubicBezTo>
                <a:cubicBezTo>
                  <a:pt x="2204195" y="1584426"/>
                  <a:pt x="2286796" y="1594439"/>
                  <a:pt x="2369396" y="1576917"/>
                </a:cubicBezTo>
                <a:cubicBezTo>
                  <a:pt x="2469519" y="1554390"/>
                  <a:pt x="1881298" y="1519347"/>
                  <a:pt x="1746133" y="1421728"/>
                </a:cubicBezTo>
                <a:cubicBezTo>
                  <a:pt x="1678551" y="1374170"/>
                  <a:pt x="1082821" y="1146394"/>
                  <a:pt x="819999" y="1083817"/>
                </a:cubicBezTo>
                <a:cubicBezTo>
                  <a:pt x="857545" y="1041266"/>
                  <a:pt x="952662" y="1066296"/>
                  <a:pt x="940146" y="993707"/>
                </a:cubicBezTo>
                <a:cubicBezTo>
                  <a:pt x="794969" y="956162"/>
                  <a:pt x="627263" y="961168"/>
                  <a:pt x="459558" y="903598"/>
                </a:cubicBezTo>
                <a:cubicBezTo>
                  <a:pt x="537153" y="858543"/>
                  <a:pt x="622257" y="883573"/>
                  <a:pt x="699852" y="868556"/>
                </a:cubicBezTo>
                <a:cubicBezTo>
                  <a:pt x="657300" y="813489"/>
                  <a:pt x="582208" y="823500"/>
                  <a:pt x="522134" y="813489"/>
                </a:cubicBezTo>
                <a:cubicBezTo>
                  <a:pt x="464564" y="803476"/>
                  <a:pt x="349423" y="708360"/>
                  <a:pt x="374453" y="713367"/>
                </a:cubicBezTo>
                <a:cubicBezTo>
                  <a:pt x="607238" y="750912"/>
                  <a:pt x="842526" y="735895"/>
                  <a:pt x="1075312" y="773440"/>
                </a:cubicBezTo>
                <a:cubicBezTo>
                  <a:pt x="1152907" y="785955"/>
                  <a:pt x="1238011" y="810986"/>
                  <a:pt x="1275557" y="728385"/>
                </a:cubicBezTo>
                <a:cubicBezTo>
                  <a:pt x="1285569" y="703355"/>
                  <a:pt x="1278060" y="695846"/>
                  <a:pt x="1385692" y="725882"/>
                </a:cubicBezTo>
                <a:cubicBezTo>
                  <a:pt x="1425741" y="738397"/>
                  <a:pt x="1483311" y="750912"/>
                  <a:pt x="1525863" y="718373"/>
                </a:cubicBezTo>
                <a:cubicBezTo>
                  <a:pt x="1498330" y="678325"/>
                  <a:pt x="1445765" y="690839"/>
                  <a:pt x="1408219" y="680828"/>
                </a:cubicBezTo>
                <a:cubicBezTo>
                  <a:pt x="1305594" y="653294"/>
                  <a:pt x="922624" y="548166"/>
                  <a:pt x="825005" y="518129"/>
                </a:cubicBezTo>
                <a:cubicBezTo>
                  <a:pt x="619754" y="453051"/>
                  <a:pt x="492098" y="475578"/>
                  <a:pt x="286846" y="405492"/>
                </a:cubicBezTo>
                <a:cubicBezTo>
                  <a:pt x="356932" y="407995"/>
                  <a:pt x="336907" y="380462"/>
                  <a:pt x="406993" y="380462"/>
                </a:cubicBezTo>
                <a:cubicBezTo>
                  <a:pt x="437030" y="380462"/>
                  <a:pt x="472073" y="372954"/>
                  <a:pt x="472073" y="342917"/>
                </a:cubicBezTo>
                <a:cubicBezTo>
                  <a:pt x="472073" y="315384"/>
                  <a:pt x="104123" y="170207"/>
                  <a:pt x="156686" y="155188"/>
                </a:cubicBezTo>
                <a:cubicBezTo>
                  <a:pt x="301865" y="115140"/>
                  <a:pt x="667312" y="227777"/>
                  <a:pt x="579705" y="175213"/>
                </a:cubicBezTo>
                <a:cubicBezTo>
                  <a:pt x="447042" y="92613"/>
                  <a:pt x="427018" y="77594"/>
                  <a:pt x="326895" y="67583"/>
                </a:cubicBezTo>
                <a:cubicBezTo>
                  <a:pt x="296858" y="62576"/>
                  <a:pt x="244294" y="35043"/>
                  <a:pt x="181717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C0EA05-F28F-CA8B-5E2F-C7212DE4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83EA6-87FC-FD0A-40ED-EC2C7C870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77" y="2431765"/>
            <a:ext cx="10856068" cy="332003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Academic project proposes using Computer Vision to analyze security guard behavior and facial expressions.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System predicts awareness levels of guards.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unawareness is detected, the system notifies.</a:t>
            </a:r>
            <a:endParaRPr lang="en-IL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BED92-D716-95B5-C1B5-6413E357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6" y="33056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High-Alert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7AF0F-BAAB-F27A-FEF9-A95B6BA2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8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FF46-4172-157A-48F1-2DAD18EB7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Usecase Diagram</a:t>
            </a:r>
          </a:p>
        </p:txBody>
      </p:sp>
      <p:pic>
        <p:nvPicPr>
          <p:cNvPr id="3" name="image6.png">
            <a:extLst>
              <a:ext uri="{FF2B5EF4-FFF2-40B4-BE49-F238E27FC236}">
                <a16:creationId xmlns:a16="http://schemas.microsoft.com/office/drawing/2014/main" id="{BBF5AADB-DA68-BC4B-448B-F86DB8C022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5020" y="1245140"/>
            <a:ext cx="11284085" cy="520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6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BED92-D716-95B5-C1B5-6413E357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86" y="33056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Technologies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C25F0-2ABD-A4B4-45BD-B0E66F476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blue and yellow snake logo&#10;&#10;Description automatically generated">
            <a:extLst>
              <a:ext uri="{FF2B5EF4-FFF2-40B4-BE49-F238E27FC236}">
                <a16:creationId xmlns:a16="http://schemas.microsoft.com/office/drawing/2014/main" id="{F4F1F7CD-4F4E-4A80-413E-09DC2B5E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405" y="2429880"/>
            <a:ext cx="891165" cy="1080000"/>
          </a:xfrm>
          <a:prstGeom prst="rect">
            <a:avLst/>
          </a:prstGeom>
        </p:spPr>
      </p:pic>
      <p:pic>
        <p:nvPicPr>
          <p:cNvPr id="9" name="Picture 8" descr="A colorful snake with a square and a black background&#10;&#10;Description automatically generated">
            <a:extLst>
              <a:ext uri="{FF2B5EF4-FFF2-40B4-BE49-F238E27FC236}">
                <a16:creationId xmlns:a16="http://schemas.microsoft.com/office/drawing/2014/main" id="{C5A953D3-6BC8-13B4-4952-84B5F9EA7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497" y="2308344"/>
            <a:ext cx="1035971" cy="1080000"/>
          </a:xfrm>
          <a:prstGeom prst="rect">
            <a:avLst/>
          </a:prstGeom>
        </p:spPr>
      </p:pic>
      <p:pic>
        <p:nvPicPr>
          <p:cNvPr id="15" name="Picture 14" descr="A colorful logo on a black background&#10;&#10;Description automatically generated">
            <a:extLst>
              <a:ext uri="{FF2B5EF4-FFF2-40B4-BE49-F238E27FC236}">
                <a16:creationId xmlns:a16="http://schemas.microsoft.com/office/drawing/2014/main" id="{884EB7B7-FCB4-D4BD-5E26-BBEDCB73E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547" y="2295240"/>
            <a:ext cx="818106" cy="1080000"/>
          </a:xfrm>
          <a:prstGeom prst="rect">
            <a:avLst/>
          </a:prstGeom>
        </p:spPr>
      </p:pic>
      <p:pic>
        <p:nvPicPr>
          <p:cNvPr id="17" name="Picture 16" descr="A black and blue text with black letters&#10;&#10;Description automatically generated">
            <a:extLst>
              <a:ext uri="{FF2B5EF4-FFF2-40B4-BE49-F238E27FC236}">
                <a16:creationId xmlns:a16="http://schemas.microsoft.com/office/drawing/2014/main" id="{271F6D7E-0E0F-99AA-1E34-54B714B72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586" y="4142435"/>
            <a:ext cx="1921050" cy="1080000"/>
          </a:xfrm>
          <a:prstGeom prst="rect">
            <a:avLst/>
          </a:prstGeom>
        </p:spPr>
      </p:pic>
      <p:pic>
        <p:nvPicPr>
          <p:cNvPr id="19" name="Picture 18" descr="A diagram of a diagram of a person skiing&#10;&#10;Description automatically generated with medium confidence">
            <a:extLst>
              <a:ext uri="{FF2B5EF4-FFF2-40B4-BE49-F238E27FC236}">
                <a16:creationId xmlns:a16="http://schemas.microsoft.com/office/drawing/2014/main" id="{B674E72C-D9DC-8215-D0BE-3F2D84FDD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82" y="4139620"/>
            <a:ext cx="1920000" cy="1080000"/>
          </a:xfrm>
          <a:prstGeom prst="rect">
            <a:avLst/>
          </a:prstGeom>
        </p:spPr>
      </p:pic>
      <p:pic>
        <p:nvPicPr>
          <p:cNvPr id="22" name="Picture 21" descr="A picture containing electronics, computer component, circuit component, electronic engineering&#10;&#10;Description automatically generated">
            <a:extLst>
              <a:ext uri="{FF2B5EF4-FFF2-40B4-BE49-F238E27FC236}">
                <a16:creationId xmlns:a16="http://schemas.microsoft.com/office/drawing/2014/main" id="{CFAD7711-F26D-792C-D740-B0B1E3F30F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1" b="7531"/>
          <a:stretch/>
        </p:blipFill>
        <p:spPr>
          <a:xfrm>
            <a:off x="8046366" y="4187256"/>
            <a:ext cx="1522780" cy="1080000"/>
          </a:xfrm>
          <a:prstGeom prst="rect">
            <a:avLst/>
          </a:prstGeom>
        </p:spPr>
      </p:pic>
      <p:sp>
        <p:nvSpPr>
          <p:cNvPr id="23" name="Rectangle 2">
            <a:extLst>
              <a:ext uri="{FF2B5EF4-FFF2-40B4-BE49-F238E27FC236}">
                <a16:creationId xmlns:a16="http://schemas.microsoft.com/office/drawing/2014/main" id="{2B1272B6-4259-73FB-8F6F-7180EC453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5243" y="3429000"/>
            <a:ext cx="899598" cy="51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David" panose="020E0502060401010101" pitchFamily="34" charset="-79"/>
              </a:rPr>
              <a:t>Python</a:t>
            </a:r>
            <a:endParaRPr kumimoji="0" lang="en-US" altLang="en-IL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80C01118-DE8C-5518-3E53-F9BF57668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6870" y="3401446"/>
            <a:ext cx="899598" cy="51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David" panose="020E0502060401010101" pitchFamily="34" charset="-79"/>
              </a:rPr>
              <a:t>PyQt5</a:t>
            </a:r>
            <a:endParaRPr kumimoji="0" lang="en-US" altLang="en-IL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2A56ECFE-2FBD-5306-8A4D-AC1E43E36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1547" y="3344824"/>
            <a:ext cx="899598" cy="51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David" panose="020E0502060401010101" pitchFamily="34" charset="-79"/>
              </a:rPr>
              <a:t>OpenCV</a:t>
            </a:r>
            <a:endParaRPr kumimoji="0" lang="en-US" altLang="en-IL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6E36AA5A-15A5-A0EC-7C37-1935E67A0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700" y="5009365"/>
            <a:ext cx="899598" cy="51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David" panose="020E0502060401010101" pitchFamily="34" charset="-79"/>
              </a:rPr>
              <a:t>YoloV7</a:t>
            </a:r>
            <a:endParaRPr kumimoji="0" lang="en-US" altLang="en-IL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9FBFFCB7-F2A4-14C0-31BF-921B90489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829" y="5311850"/>
            <a:ext cx="10524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David" panose="020E0502060401010101" pitchFamily="34" charset="-79"/>
              </a:rPr>
              <a:t>Transfer Learning</a:t>
            </a:r>
            <a:endParaRPr kumimoji="0" lang="en-US" altLang="en-IL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9F410B1D-8182-CD6D-6228-90E3361F2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1538" y="5281833"/>
            <a:ext cx="10524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David" panose="020E0502060401010101" pitchFamily="34" charset="-79"/>
              </a:rPr>
              <a:t>Nvidia Jetson</a:t>
            </a:r>
            <a:endParaRPr kumimoji="0" lang="en-US" altLang="en-IL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1978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2467</TotalTime>
  <Words>365</Words>
  <Application>Microsoft Office PowerPoint</Application>
  <PresentationFormat>Widescreen</PresentationFormat>
  <Paragraphs>88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David</vt:lpstr>
      <vt:lpstr>Inter</vt:lpstr>
      <vt:lpstr>Office Theme</vt:lpstr>
      <vt:lpstr>High-Alert</vt:lpstr>
      <vt:lpstr>Agenda</vt:lpstr>
      <vt:lpstr>Problem</vt:lpstr>
      <vt:lpstr>"God himself is not secure, having given man dominion over his work”</vt:lpstr>
      <vt:lpstr>Problem</vt:lpstr>
      <vt:lpstr>Solution </vt:lpstr>
      <vt:lpstr>High-Alert </vt:lpstr>
      <vt:lpstr>Usecase Diagram</vt:lpstr>
      <vt:lpstr>Technologies </vt:lpstr>
      <vt:lpstr>Software</vt:lpstr>
      <vt:lpstr>Hardware</vt:lpstr>
      <vt:lpstr>High-Alert </vt:lpstr>
      <vt:lpstr>High-Alert </vt:lpstr>
      <vt:lpstr>Challenges</vt:lpstr>
      <vt:lpstr>Results</vt:lpstr>
      <vt:lpstr>Suggested Implementation </vt:lpstr>
      <vt:lpstr>Q&amp;A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High-Alert</dc:title>
  <dc:creator>haim hadad</dc:creator>
  <cp:lastModifiedBy>haim hadad</cp:lastModifiedBy>
  <cp:revision>41</cp:revision>
  <dcterms:created xsi:type="dcterms:W3CDTF">2023-06-05T16:16:12Z</dcterms:created>
  <dcterms:modified xsi:type="dcterms:W3CDTF">2024-05-07T17:09:14Z</dcterms:modified>
</cp:coreProperties>
</file>